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sldIdLst>
    <p:sldId id="256" r:id="rId2"/>
    <p:sldId id="258" r:id="rId3"/>
    <p:sldId id="259" r:id="rId4"/>
    <p:sldId id="260" r:id="rId5"/>
    <p:sldId id="261" r:id="rId6"/>
    <p:sldId id="262" r:id="rId7"/>
    <p:sldId id="265" r:id="rId8"/>
    <p:sldId id="263" r:id="rId9"/>
    <p:sldId id="264" r:id="rId10"/>
    <p:sldId id="266" r:id="rId11"/>
    <p:sldId id="267" r:id="rId12"/>
    <p:sldId id="268" r:id="rId13"/>
    <p:sldId id="269" r:id="rId14"/>
    <p:sldId id="270" r:id="rId15"/>
    <p:sldId id="271" r:id="rId16"/>
    <p:sldId id="272" r:id="rId17"/>
    <p:sldId id="273" r:id="rId18"/>
    <p:sldId id="257"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F24BCC1B-96CC-4A95-85CF-B4267C6D597F}" type="datetimeFigureOut">
              <a:rPr lang="en-US" smtClean="0"/>
              <a:pPr/>
              <a:t>3/28/2021</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A1B5FA14-EC62-47AC-8861-5DF27C5900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F24BCC1B-96CC-4A95-85CF-B4267C6D597F}" type="datetimeFigureOut">
              <a:rPr lang="en-US" smtClean="0"/>
              <a:pPr/>
              <a:t>3/28/2021</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A1B5FA14-EC62-47AC-8861-5DF27C5900BA}"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F24BCC1B-96CC-4A95-85CF-B4267C6D597F}" type="datetimeFigureOut">
              <a:rPr lang="en-US" smtClean="0"/>
              <a:pPr/>
              <a:t>3/28/2021</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A1B5FA14-EC62-47AC-8861-5DF27C5900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F24BCC1B-96CC-4A95-85CF-B4267C6D597F}" type="datetimeFigureOut">
              <a:rPr lang="en-US" smtClean="0"/>
              <a:pPr/>
              <a:t>3/28/2021</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A1B5FA14-EC62-47AC-8861-5DF27C5900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24BCC1B-96CC-4A95-85CF-B4267C6D597F}" type="datetimeFigureOut">
              <a:rPr lang="en-US" smtClean="0"/>
              <a:pPr/>
              <a:t>3/28/2021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B5FA14-EC62-47AC-8861-5DF27C5900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F24BCC1B-96CC-4A95-85CF-B4267C6D597F}" type="datetimeFigureOut">
              <a:rPr lang="en-US" smtClean="0"/>
              <a:pPr/>
              <a:t>3/28/2021</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A1B5FA14-EC62-47AC-8861-5DF27C5900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F24BCC1B-96CC-4A95-85CF-B4267C6D597F}" type="datetimeFigureOut">
              <a:rPr lang="en-US" smtClean="0"/>
              <a:pPr/>
              <a:t>3/28/2021</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A1B5FA14-EC62-47AC-8861-5DF27C5900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F24BCC1B-96CC-4A95-85CF-B4267C6D597F}" type="datetimeFigureOut">
              <a:rPr lang="en-US" smtClean="0"/>
              <a:pPr/>
              <a:t>3/28/2021</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A1B5FA14-EC62-47AC-8861-5DF27C5900B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F24BCC1B-96CC-4A95-85CF-B4267C6D597F}" type="datetimeFigureOut">
              <a:rPr lang="en-US" smtClean="0"/>
              <a:pPr/>
              <a:t>3/28/2021</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A1B5FA14-EC62-47AC-8861-5DF27C5900B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ro-RO" dirty="0"/>
              <a:t>Învelitoarea convexă a unei familii finite de puncte</a:t>
            </a:r>
            <a:endParaRPr lang="en-US" b="1" dirty="0"/>
          </a:p>
        </p:txBody>
      </p:sp>
      <p:sp>
        <p:nvSpPr>
          <p:cNvPr id="3" name="Subtitle 2"/>
          <p:cNvSpPr>
            <a:spLocks noGrp="1"/>
          </p:cNvSpPr>
          <p:nvPr>
            <p:ph type="subTitle" idx="1"/>
          </p:nvPr>
        </p:nvSpPr>
        <p:spPr>
          <a:xfrm>
            <a:off x="381000" y="4343400"/>
            <a:ext cx="7696200" cy="1752600"/>
          </a:xfrm>
        </p:spPr>
        <p:txBody>
          <a:bodyPr>
            <a:normAutofit/>
          </a:bodyPr>
          <a:lstStyle/>
          <a:p>
            <a:pPr algn="l"/>
            <a:r>
              <a:rPr lang="en-US" b="1" dirty="0" err="1" smtClean="0"/>
              <a:t>Studen</a:t>
            </a:r>
            <a:r>
              <a:rPr lang="ro-RO" b="1" dirty="0" smtClean="0"/>
              <a:t>ț</a:t>
            </a:r>
            <a:r>
              <a:rPr lang="en-US" b="1" dirty="0" err="1" smtClean="0"/>
              <a:t>i</a:t>
            </a:r>
            <a:r>
              <a:rPr lang="en-US" b="1" dirty="0" smtClean="0"/>
              <a:t>:</a:t>
            </a:r>
          </a:p>
          <a:p>
            <a:pPr algn="l"/>
            <a:r>
              <a:rPr lang="en-US" b="1" dirty="0" smtClean="0"/>
              <a:t> </a:t>
            </a:r>
            <a:r>
              <a:rPr lang="en-US" b="1" dirty="0" err="1" smtClean="0"/>
              <a:t>Birta</a:t>
            </a:r>
            <a:r>
              <a:rPr lang="en-US" b="1" dirty="0" smtClean="0"/>
              <a:t> Paula-Maria </a:t>
            </a:r>
          </a:p>
          <a:p>
            <a:pPr algn="l"/>
            <a:r>
              <a:rPr lang="en-US" b="1" dirty="0" smtClean="0"/>
              <a:t>&amp; </a:t>
            </a:r>
            <a:r>
              <a:rPr lang="ro-RO" b="1" dirty="0" smtClean="0"/>
              <a:t>Ț</a:t>
            </a:r>
            <a:r>
              <a:rPr lang="en-US" b="1" dirty="0" err="1" smtClean="0"/>
              <a:t>epe</a:t>
            </a:r>
            <a:r>
              <a:rPr lang="ro-RO" b="1" dirty="0" smtClean="0"/>
              <a:t>ș</a:t>
            </a:r>
            <a:r>
              <a:rPr lang="en-US" b="1" dirty="0" smtClean="0"/>
              <a:t>-</a:t>
            </a:r>
            <a:r>
              <a:rPr lang="en-US" b="1" dirty="0" err="1" smtClean="0"/>
              <a:t>Paleu</a:t>
            </a:r>
            <a:r>
              <a:rPr lang="en-US" b="1" dirty="0" smtClean="0"/>
              <a:t> George-</a:t>
            </a:r>
            <a:r>
              <a:rPr lang="en-US" b="1" dirty="0" err="1" smtClean="0"/>
              <a:t>Alexandru</a:t>
            </a:r>
            <a:endParaRPr lang="en-US" b="1" dirty="0" smtClean="0"/>
          </a:p>
          <a:p>
            <a:pPr algn="l"/>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4419600" cy="6073808"/>
          </a:xfrm>
        </p:spPr>
        <p:txBody>
          <a:bodyPr>
            <a:normAutofit fontScale="85000" lnSpcReduction="20000"/>
          </a:bodyPr>
          <a:lstStyle/>
          <a:p>
            <a:r>
              <a:rPr lang="ro-RO" dirty="0" smtClean="0"/>
              <a:t>Verificăm cum este punctul 4 față de dreapta dintre cele două puncte anterioare, adică față de 1 și 2. </a:t>
            </a:r>
            <a:r>
              <a:rPr lang="en-US" dirty="0" err="1" smtClean="0"/>
              <a:t>Observ</a:t>
            </a:r>
            <a:r>
              <a:rPr lang="ro-RO" dirty="0" smtClean="0"/>
              <a:t>ăm că face o rotire în sens antiorar, așadar trebuie să eliminam si punctul 2 din stivă. </a:t>
            </a:r>
            <a:endParaRPr lang="en-US" dirty="0" smtClean="0"/>
          </a:p>
          <a:p>
            <a:r>
              <a:rPr lang="en-US" dirty="0" err="1" smtClean="0"/>
              <a:t>Verific</a:t>
            </a:r>
            <a:r>
              <a:rPr lang="ro-RO" dirty="0" smtClean="0"/>
              <a:t>ăm ce rotire se află între dreapta dată de punctul 4 si punctul 1, față de dreapta anterioară, dintre punctele 0 si 1.Rotire este în sens antiorar deci adăugam punctul 4 în stivă.</a:t>
            </a:r>
            <a:endParaRPr lang="en-US" dirty="0"/>
          </a:p>
        </p:txBody>
      </p:sp>
      <p:pic>
        <p:nvPicPr>
          <p:cNvPr id="3074" name="Picture 2"/>
          <p:cNvPicPr>
            <a:picLocks noChangeAspect="1" noChangeArrowheads="1"/>
          </p:cNvPicPr>
          <p:nvPr/>
        </p:nvPicPr>
        <p:blipFill>
          <a:blip r:embed="rId2"/>
          <a:srcRect/>
          <a:stretch>
            <a:fillRect/>
          </a:stretch>
        </p:blipFill>
        <p:spPr bwMode="auto">
          <a:xfrm>
            <a:off x="5037540" y="304800"/>
            <a:ext cx="3026010" cy="29718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8229600" y="990600"/>
            <a:ext cx="771525" cy="24860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029200" y="3505200"/>
            <a:ext cx="3124200" cy="314479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8305800" y="4191000"/>
            <a:ext cx="742950" cy="24574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4876800" cy="5997608"/>
          </a:xfrm>
        </p:spPr>
        <p:txBody>
          <a:bodyPr>
            <a:normAutofit/>
          </a:bodyPr>
          <a:lstStyle/>
          <a:p>
            <a:r>
              <a:rPr lang="ro-RO" sz="2800" dirty="0" smtClean="0"/>
              <a:t>Punctul 5 formează o rotire în sens antiorar, deci îl punem in stivă.</a:t>
            </a:r>
          </a:p>
          <a:p>
            <a:endParaRPr lang="ro-RO" sz="2800" dirty="0" smtClean="0"/>
          </a:p>
          <a:p>
            <a:endParaRPr lang="ro-RO" sz="2800" dirty="0" smtClean="0"/>
          </a:p>
          <a:p>
            <a:pPr>
              <a:buNone/>
            </a:pPr>
            <a:endParaRPr lang="ro-RO" sz="2800" dirty="0" smtClean="0"/>
          </a:p>
          <a:p>
            <a:r>
              <a:rPr lang="ro-RO" sz="2800" dirty="0" smtClean="0"/>
              <a:t>Punctul 6 formează o rotire în sens antiorar deci momentan spunem ca ar putea fi parte din stivă. </a:t>
            </a:r>
            <a:r>
              <a:rPr lang="ro-RO" sz="2800" dirty="0" smtClean="0"/>
              <a:t> </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5257801" y="188120"/>
            <a:ext cx="2743199" cy="316468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8239125" y="838200"/>
            <a:ext cx="752475" cy="24860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5181600" y="3553933"/>
            <a:ext cx="2971800" cy="3075467"/>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8305800" y="4114800"/>
            <a:ext cx="695325" cy="245745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419600" cy="6150008"/>
          </a:xfrm>
        </p:spPr>
        <p:txBody>
          <a:bodyPr>
            <a:normAutofit lnSpcReduction="10000"/>
          </a:bodyPr>
          <a:lstStyle/>
          <a:p>
            <a:r>
              <a:rPr lang="ro-RO" dirty="0" smtClean="0"/>
              <a:t>Observăm că dreapta dintre punctele 6 si 7 formează o rotire în sens orar, deci punctul 6 trebuie eliminat din stivă.</a:t>
            </a:r>
          </a:p>
          <a:p>
            <a:endParaRPr lang="ro-RO" dirty="0" smtClean="0"/>
          </a:p>
          <a:p>
            <a:r>
              <a:rPr lang="ro-RO" dirty="0" smtClean="0"/>
              <a:t>Dreapta dintre punctele 5 și 7 formează o rotire in sens antiorar deci adăugăm punctul 7 în stivă. </a:t>
            </a:r>
            <a:endParaRPr lang="en-US" dirty="0"/>
          </a:p>
        </p:txBody>
      </p:sp>
      <p:pic>
        <p:nvPicPr>
          <p:cNvPr id="3074" name="Picture 2"/>
          <p:cNvPicPr>
            <a:picLocks noChangeAspect="1" noChangeArrowheads="1"/>
          </p:cNvPicPr>
          <p:nvPr/>
        </p:nvPicPr>
        <p:blipFill>
          <a:blip r:embed="rId2"/>
          <a:srcRect/>
          <a:stretch>
            <a:fillRect/>
          </a:stretch>
        </p:blipFill>
        <p:spPr bwMode="auto">
          <a:xfrm>
            <a:off x="4876800" y="304800"/>
            <a:ext cx="3009900" cy="303829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8077200" y="838200"/>
            <a:ext cx="781050" cy="24765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4800600" y="3581400"/>
            <a:ext cx="3124199" cy="316989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8153400" y="4238625"/>
            <a:ext cx="742950" cy="24669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800600" cy="6150008"/>
          </a:xfrm>
        </p:spPr>
        <p:txBody>
          <a:bodyPr>
            <a:normAutofit/>
          </a:bodyPr>
          <a:lstStyle/>
          <a:p>
            <a:r>
              <a:rPr lang="ro-RO" sz="2800" dirty="0" smtClean="0"/>
              <a:t>Dreapta dintre punctele 7 și 8 face o rotire in sens antiorar, deci adăugam punctul 8 in stivă.</a:t>
            </a:r>
          </a:p>
          <a:p>
            <a:r>
              <a:rPr lang="ro-RO" sz="2800" dirty="0" smtClean="0"/>
              <a:t>Dreapta dintre punctele 8 și 0 formează o rotire în sens antiorar, dar în acest caz nu mai avem nimic de adăugat în stivă deoarece am ajuns la punctul din care am început.</a:t>
            </a:r>
          </a:p>
          <a:p>
            <a:r>
              <a:rPr lang="ro-RO" sz="2800" dirty="0" smtClean="0"/>
              <a:t>Astfel am format înfășurătoarea convexă.</a:t>
            </a:r>
          </a:p>
          <a:p>
            <a:endParaRPr lang="ro-RO" sz="2800" dirty="0" smtClean="0"/>
          </a:p>
          <a:p>
            <a:endParaRPr lang="ro-RO" sz="2800" dirty="0" smtClean="0"/>
          </a:p>
          <a:p>
            <a:endParaRPr lang="ro-RO" sz="2800" dirty="0" smtClean="0"/>
          </a:p>
          <a:p>
            <a:endParaRPr lang="ro-RO" sz="2800" dirty="0" smtClean="0"/>
          </a:p>
          <a:p>
            <a:endParaRPr lang="ro-RO" sz="2800" dirty="0" smtClean="0"/>
          </a:p>
          <a:p>
            <a:endParaRPr lang="en-US" sz="2800" dirty="0"/>
          </a:p>
        </p:txBody>
      </p:sp>
      <p:pic>
        <p:nvPicPr>
          <p:cNvPr id="4098" name="Picture 2"/>
          <p:cNvPicPr>
            <a:picLocks noChangeAspect="1" noChangeArrowheads="1"/>
          </p:cNvPicPr>
          <p:nvPr/>
        </p:nvPicPr>
        <p:blipFill>
          <a:blip r:embed="rId2"/>
          <a:srcRect/>
          <a:stretch>
            <a:fillRect/>
          </a:stretch>
        </p:blipFill>
        <p:spPr bwMode="auto">
          <a:xfrm>
            <a:off x="5257800" y="381000"/>
            <a:ext cx="2747962" cy="296725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229600" y="914400"/>
            <a:ext cx="781050" cy="2447925"/>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a:stretch>
            <a:fillRect/>
          </a:stretch>
        </p:blipFill>
        <p:spPr bwMode="auto">
          <a:xfrm>
            <a:off x="5257801" y="3505200"/>
            <a:ext cx="2971799" cy="325482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Stabilirea</a:t>
            </a:r>
            <a:r>
              <a:rPr lang="en-US" dirty="0" smtClean="0"/>
              <a:t> </a:t>
            </a:r>
            <a:r>
              <a:rPr lang="en-US" dirty="0" err="1" smtClean="0"/>
              <a:t>naturii</a:t>
            </a:r>
            <a:r>
              <a:rPr lang="en-US" dirty="0" smtClean="0"/>
              <a:t> </a:t>
            </a:r>
            <a:r>
              <a:rPr lang="en-US" dirty="0" err="1" smtClean="0"/>
              <a:t>unei</a:t>
            </a:r>
            <a:r>
              <a:rPr lang="en-US" dirty="0" smtClean="0"/>
              <a:t> </a:t>
            </a:r>
            <a:r>
              <a:rPr lang="en-US" dirty="0" err="1" smtClean="0"/>
              <a:t>rota</a:t>
            </a:r>
            <a:r>
              <a:rPr lang="ro-RO" dirty="0" smtClean="0"/>
              <a:t>ții</a:t>
            </a:r>
            <a:endParaRPr lang="en-US" dirty="0"/>
          </a:p>
        </p:txBody>
      </p:sp>
      <p:sp>
        <p:nvSpPr>
          <p:cNvPr id="3" name="Content Placeholder 2"/>
          <p:cNvSpPr>
            <a:spLocks noGrp="1"/>
          </p:cNvSpPr>
          <p:nvPr>
            <p:ph idx="1"/>
          </p:nvPr>
        </p:nvSpPr>
        <p:spPr/>
        <p:txBody>
          <a:bodyPr/>
          <a:lstStyle/>
          <a:p>
            <a:r>
              <a:rPr lang="ro-RO" dirty="0" smtClean="0"/>
              <a:t>Pentru a vedea dacă o rotație este în sens orar sau antiorar, am putea să ne folosim de produsul vectorial dintre cei doi vectori care formeaza rotirea. Vom calcula aria paralelogramului format de ei și vom vedea care este semnul ariei. </a:t>
            </a:r>
          </a:p>
          <a:p>
            <a:endParaRPr lang="en-US" dirty="0"/>
          </a:p>
        </p:txBody>
      </p:sp>
      <p:pic>
        <p:nvPicPr>
          <p:cNvPr id="5122" name="Picture 2"/>
          <p:cNvPicPr>
            <a:picLocks noChangeAspect="1" noChangeArrowheads="1"/>
          </p:cNvPicPr>
          <p:nvPr/>
        </p:nvPicPr>
        <p:blipFill>
          <a:blip r:embed="rId2"/>
          <a:srcRect/>
          <a:stretch>
            <a:fillRect/>
          </a:stretch>
        </p:blipFill>
        <p:spPr bwMode="auto">
          <a:xfrm>
            <a:off x="5105400" y="4495800"/>
            <a:ext cx="3533775" cy="2057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4800600" cy="6150008"/>
          </a:xfrm>
        </p:spPr>
        <p:txBody>
          <a:bodyPr>
            <a:normAutofit/>
          </a:bodyPr>
          <a:lstStyle/>
          <a:p>
            <a:r>
              <a:rPr lang="ro-RO" sz="2400" dirty="0" smtClean="0"/>
              <a:t>Aria este pozitiva dacă vectorul V este in dreapta vectorului W și formează o rotire în sens antiorar.</a:t>
            </a:r>
          </a:p>
          <a:p>
            <a:endParaRPr lang="ro-RO" sz="2400" dirty="0" smtClean="0"/>
          </a:p>
          <a:p>
            <a:endParaRPr lang="ro-RO" sz="2400" dirty="0" smtClean="0"/>
          </a:p>
          <a:p>
            <a:endParaRPr lang="ro-RO" sz="2400" dirty="0" smtClean="0"/>
          </a:p>
          <a:p>
            <a:endParaRPr lang="ro-RO" sz="2400" dirty="0" smtClean="0"/>
          </a:p>
          <a:p>
            <a:endParaRPr lang="ro-RO" sz="2400" dirty="0" smtClean="0"/>
          </a:p>
          <a:p>
            <a:r>
              <a:rPr lang="ro-RO" sz="2400" dirty="0" smtClean="0"/>
              <a:t>Dacă V este la stânga lui W, aria este negativă, iar rotirea este în sens orar.</a:t>
            </a:r>
            <a:endParaRPr lang="en-US" sz="2400" dirty="0"/>
          </a:p>
        </p:txBody>
      </p:sp>
      <p:pic>
        <p:nvPicPr>
          <p:cNvPr id="6146" name="Picture 2"/>
          <p:cNvPicPr>
            <a:picLocks noChangeAspect="1" noChangeArrowheads="1"/>
          </p:cNvPicPr>
          <p:nvPr/>
        </p:nvPicPr>
        <p:blipFill>
          <a:blip r:embed="rId2"/>
          <a:srcRect/>
          <a:stretch>
            <a:fillRect/>
          </a:stretch>
        </p:blipFill>
        <p:spPr bwMode="auto">
          <a:xfrm>
            <a:off x="5257800" y="914400"/>
            <a:ext cx="3657600" cy="50673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838200" y="1900559"/>
            <a:ext cx="3810000" cy="1909441"/>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a:srcRect/>
          <a:stretch>
            <a:fillRect/>
          </a:stretch>
        </p:blipFill>
        <p:spPr bwMode="auto">
          <a:xfrm>
            <a:off x="762000" y="5257800"/>
            <a:ext cx="4029075" cy="120967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457200" y="762000"/>
            <a:ext cx="8228993" cy="5334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2003392"/>
          </a:xfrm>
        </p:spPr>
        <p:txBody>
          <a:bodyPr/>
          <a:lstStyle/>
          <a:p>
            <a:r>
              <a:rPr lang="en-US" dirty="0" err="1" smtClean="0"/>
              <a:t>Sortarea</a:t>
            </a:r>
            <a:r>
              <a:rPr lang="en-US" dirty="0" smtClean="0"/>
              <a:t> </a:t>
            </a:r>
            <a:r>
              <a:rPr lang="en-US" dirty="0" err="1" smtClean="0"/>
              <a:t>punctelor</a:t>
            </a:r>
            <a:r>
              <a:rPr lang="en-US" dirty="0" smtClean="0"/>
              <a:t> </a:t>
            </a:r>
            <a:r>
              <a:rPr lang="en-US" dirty="0" err="1" smtClean="0"/>
              <a:t>coliniare</a:t>
            </a:r>
            <a:r>
              <a:rPr lang="en-US" dirty="0" smtClean="0"/>
              <a:t>:</a:t>
            </a:r>
            <a:endParaRPr lang="en-US" dirty="0"/>
          </a:p>
        </p:txBody>
      </p:sp>
      <p:pic>
        <p:nvPicPr>
          <p:cNvPr id="8194" name="Picture 2"/>
          <p:cNvPicPr>
            <a:picLocks noChangeAspect="1" noChangeArrowheads="1"/>
          </p:cNvPicPr>
          <p:nvPr/>
        </p:nvPicPr>
        <p:blipFill>
          <a:blip r:embed="rId2"/>
          <a:srcRect/>
          <a:stretch>
            <a:fillRect/>
          </a:stretch>
        </p:blipFill>
        <p:spPr bwMode="auto">
          <a:xfrm>
            <a:off x="385763" y="1585913"/>
            <a:ext cx="8372475" cy="368617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o-RO" b="1" dirty="0" smtClean="0"/>
              <a:t>Algoritmul lui </a:t>
            </a:r>
            <a:r>
              <a:rPr lang="ro-RO" b="1" dirty="0" smtClean="0"/>
              <a:t>Jarvis March</a:t>
            </a:r>
            <a:endParaRPr lang="en-US" b="1" dirty="0"/>
          </a:p>
        </p:txBody>
      </p:sp>
      <p:sp>
        <p:nvSpPr>
          <p:cNvPr id="3" name="Content Placeholder 2"/>
          <p:cNvSpPr>
            <a:spLocks noGrp="1"/>
          </p:cNvSpPr>
          <p:nvPr>
            <p:ph sz="half" idx="1"/>
          </p:nvPr>
        </p:nvSpPr>
        <p:spPr/>
        <p:txBody>
          <a:bodyPr>
            <a:normAutofit fontScale="92500" lnSpcReduction="20000"/>
          </a:bodyPr>
          <a:lstStyle/>
          <a:p>
            <a:r>
              <a:rPr lang="en-US" sz="2800" dirty="0" smtClean="0"/>
              <a:t>Se </a:t>
            </a:r>
            <a:r>
              <a:rPr lang="en-US" sz="2800" dirty="0" err="1" smtClean="0"/>
              <a:t>folose</a:t>
            </a:r>
            <a:r>
              <a:rPr lang="ro-RO" sz="2800" dirty="0" smtClean="0"/>
              <a:t>ște tot pentru calcularea înfășurătorii convexe, dar este mai simplu decât Graham Scan.</a:t>
            </a:r>
          </a:p>
          <a:p>
            <a:r>
              <a:rPr lang="ro-RO" sz="2800" dirty="0" smtClean="0"/>
              <a:t>Acesta are urmatorii pași</a:t>
            </a:r>
            <a:r>
              <a:rPr lang="en-US" sz="2800" dirty="0" smtClean="0"/>
              <a:t>:</a:t>
            </a:r>
          </a:p>
          <a:p>
            <a:pPr>
              <a:buNone/>
            </a:pPr>
            <a:r>
              <a:rPr lang="en-US" sz="2800" dirty="0" smtClean="0"/>
              <a:t>1. C</a:t>
            </a:r>
            <a:r>
              <a:rPr lang="ro-RO" sz="2800" dirty="0" smtClean="0"/>
              <a:t>ăutăm punctul care are coordonata y minimă, iar dacă sunt mai multe cu același y, luăm cel cu coordonata x minimă.</a:t>
            </a:r>
            <a:endParaRPr lang="ro-RO" sz="2800" dirty="0" smtClean="0"/>
          </a:p>
          <a:p>
            <a:endParaRPr lang="en-US" sz="2800" dirty="0"/>
          </a:p>
        </p:txBody>
      </p:sp>
      <p:sp>
        <p:nvSpPr>
          <p:cNvPr id="5" name="Content Placeholder 4"/>
          <p:cNvSpPr>
            <a:spLocks noGrp="1"/>
          </p:cNvSpPr>
          <p:nvPr>
            <p:ph sz="half" idx="2"/>
          </p:nvPr>
        </p:nvSpPr>
        <p:spPr/>
        <p:txBody>
          <a:bodyPr>
            <a:normAutofit fontScale="92500" lnSpcReduction="20000"/>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4724400" y="2362200"/>
            <a:ext cx="3667125" cy="31001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457201"/>
            <a:ext cx="4038600" cy="5791200"/>
          </a:xfrm>
        </p:spPr>
        <p:txBody>
          <a:bodyPr>
            <a:normAutofit lnSpcReduction="10000"/>
          </a:bodyPr>
          <a:lstStyle/>
          <a:p>
            <a:pPr>
              <a:buNone/>
            </a:pPr>
            <a:r>
              <a:rPr lang="ro-RO" dirty="0" smtClean="0"/>
              <a:t>2. Căutăm punctul care formează cel mai mic unghi in sens antiorar împreună cu punctul anterior, unghi dat de dreapta dintre cele două puncte și axa orizontală pe care ne imaginăm că se află primul punct. Îl căutam fără a sorta punctele, doar le pracurgem pe toate căutând unghiul minim.</a:t>
            </a:r>
            <a:endParaRPr lang="en-US" dirty="0"/>
          </a:p>
        </p:txBody>
      </p:sp>
      <p:pic>
        <p:nvPicPr>
          <p:cNvPr id="10242" name="Picture 2"/>
          <p:cNvPicPr>
            <a:picLocks noGrp="1" noChangeAspect="1" noChangeArrowheads="1"/>
          </p:cNvPicPr>
          <p:nvPr>
            <p:ph sz="half" idx="2"/>
          </p:nvPr>
        </p:nvPicPr>
        <p:blipFill>
          <a:blip r:embed="rId2"/>
          <a:srcRect/>
          <a:stretch>
            <a:fillRect/>
          </a:stretch>
        </p:blipFill>
        <p:spPr bwMode="auto">
          <a:xfrm>
            <a:off x="4572000" y="914400"/>
            <a:ext cx="4229870" cy="33091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399032"/>
          </a:xfrm>
        </p:spPr>
        <p:txBody>
          <a:bodyPr>
            <a:normAutofit/>
          </a:bodyPr>
          <a:lstStyle/>
          <a:p>
            <a:r>
              <a:rPr lang="en-US" sz="3600" dirty="0" err="1" smtClean="0"/>
              <a:t>Ce</a:t>
            </a:r>
            <a:r>
              <a:rPr lang="en-US" sz="3600" dirty="0" smtClean="0"/>
              <a:t> </a:t>
            </a:r>
            <a:r>
              <a:rPr lang="en-US" sz="3600" dirty="0" err="1" smtClean="0"/>
              <a:t>este</a:t>
            </a:r>
            <a:r>
              <a:rPr lang="en-US" sz="3600" dirty="0" smtClean="0"/>
              <a:t> </a:t>
            </a:r>
            <a:r>
              <a:rPr lang="ro-RO" sz="3600" dirty="0" smtClean="0"/>
              <a:t>î</a:t>
            </a:r>
            <a:r>
              <a:rPr lang="en-US" sz="3600" dirty="0" err="1" smtClean="0"/>
              <a:t>nf</a:t>
            </a:r>
            <a:r>
              <a:rPr lang="ro-RO" sz="3600" dirty="0" smtClean="0"/>
              <a:t>ăș</a:t>
            </a:r>
            <a:r>
              <a:rPr lang="en-US" sz="3600" dirty="0" err="1" smtClean="0"/>
              <a:t>ur</a:t>
            </a:r>
            <a:r>
              <a:rPr lang="ro-RO" sz="3600" dirty="0" smtClean="0"/>
              <a:t>ă</a:t>
            </a:r>
            <a:r>
              <a:rPr lang="en-US" sz="3600" dirty="0" err="1" smtClean="0"/>
              <a:t>toarea</a:t>
            </a:r>
            <a:r>
              <a:rPr lang="en-US" sz="3600" dirty="0" smtClean="0"/>
              <a:t> convex</a:t>
            </a:r>
            <a:r>
              <a:rPr lang="ro-RO" sz="3600" dirty="0" smtClean="0"/>
              <a:t>ă</a:t>
            </a:r>
            <a:r>
              <a:rPr lang="en-US" sz="3600" dirty="0" smtClean="0"/>
              <a:t>? </a:t>
            </a:r>
            <a:endParaRPr lang="en-US" sz="3600" dirty="0"/>
          </a:p>
        </p:txBody>
      </p:sp>
      <p:sp>
        <p:nvSpPr>
          <p:cNvPr id="3" name="Content Placeholder 2"/>
          <p:cNvSpPr>
            <a:spLocks noGrp="1"/>
          </p:cNvSpPr>
          <p:nvPr>
            <p:ph sz="half" idx="1"/>
          </p:nvPr>
        </p:nvSpPr>
        <p:spPr>
          <a:xfrm>
            <a:off x="381000" y="1219200"/>
            <a:ext cx="8077200" cy="4525963"/>
          </a:xfrm>
        </p:spPr>
        <p:txBody>
          <a:bodyPr>
            <a:normAutofit/>
          </a:bodyPr>
          <a:lstStyle/>
          <a:p>
            <a:r>
              <a:rPr lang="en-US" dirty="0" smtClean="0"/>
              <a:t>S</a:t>
            </a:r>
            <a:r>
              <a:rPr lang="ro-RO" dirty="0" smtClean="0"/>
              <a:t>ă</a:t>
            </a:r>
            <a:r>
              <a:rPr lang="en-US" dirty="0" smtClean="0"/>
              <a:t> ne </a:t>
            </a:r>
            <a:r>
              <a:rPr lang="en-US" dirty="0" err="1" smtClean="0"/>
              <a:t>imagin</a:t>
            </a:r>
            <a:r>
              <a:rPr lang="ro-RO" dirty="0" smtClean="0"/>
              <a:t>ă</a:t>
            </a:r>
            <a:r>
              <a:rPr lang="en-US" dirty="0" smtClean="0"/>
              <a:t>m c</a:t>
            </a:r>
            <a:r>
              <a:rPr lang="ro-RO" dirty="0" smtClean="0"/>
              <a:t>ă</a:t>
            </a:r>
            <a:r>
              <a:rPr lang="en-US" dirty="0" smtClean="0"/>
              <a:t> </a:t>
            </a:r>
            <a:r>
              <a:rPr lang="en-US" dirty="0" err="1" smtClean="0"/>
              <a:t>avem</a:t>
            </a:r>
            <a:r>
              <a:rPr lang="en-US" dirty="0" smtClean="0"/>
              <a:t> un </a:t>
            </a:r>
            <a:r>
              <a:rPr lang="en-US" dirty="0" err="1" smtClean="0"/>
              <a:t>panou</a:t>
            </a:r>
            <a:r>
              <a:rPr lang="en-US" dirty="0" smtClean="0"/>
              <a:t> din </a:t>
            </a:r>
            <a:r>
              <a:rPr lang="en-US" dirty="0" err="1" smtClean="0"/>
              <a:t>lemn</a:t>
            </a:r>
            <a:r>
              <a:rPr lang="en-US" dirty="0" smtClean="0"/>
              <a:t> in care </a:t>
            </a:r>
            <a:r>
              <a:rPr lang="en-US" dirty="0" err="1" smtClean="0"/>
              <a:t>infigem</a:t>
            </a:r>
            <a:r>
              <a:rPr lang="en-US" dirty="0" smtClean="0"/>
              <a:t> un num</a:t>
            </a:r>
            <a:r>
              <a:rPr lang="ro-RO" dirty="0" smtClean="0"/>
              <a:t>ă</a:t>
            </a:r>
            <a:r>
              <a:rPr lang="en-US" dirty="0" smtClean="0"/>
              <a:t>r </a:t>
            </a:r>
            <a:r>
              <a:rPr lang="ro-RO" dirty="0" smtClean="0"/>
              <a:t> de </a:t>
            </a:r>
            <a:r>
              <a:rPr lang="en-US" dirty="0" smtClean="0"/>
              <a:t>cuie </a:t>
            </a:r>
            <a:r>
              <a:rPr lang="en-US" dirty="0" err="1" smtClean="0"/>
              <a:t>metalice</a:t>
            </a:r>
            <a:r>
              <a:rPr lang="en-US" dirty="0" smtClean="0"/>
              <a:t>, </a:t>
            </a:r>
            <a:r>
              <a:rPr lang="ro-RO" dirty="0" smtClean="0"/>
              <a:t>î</a:t>
            </a:r>
            <a:r>
              <a:rPr lang="en-US" dirty="0" smtClean="0"/>
              <a:t>n mod random. Ne </a:t>
            </a:r>
            <a:r>
              <a:rPr lang="en-US" dirty="0" err="1" smtClean="0"/>
              <a:t>lu</a:t>
            </a:r>
            <a:r>
              <a:rPr lang="ro-RO" dirty="0" smtClean="0"/>
              <a:t>ă</a:t>
            </a:r>
            <a:r>
              <a:rPr lang="en-US" dirty="0" smtClean="0"/>
              <a:t>m un elastic </a:t>
            </a:r>
            <a:r>
              <a:rPr lang="ro-RO" dirty="0" err="1" smtClean="0"/>
              <a:t>ș</a:t>
            </a:r>
            <a:r>
              <a:rPr lang="en-US" dirty="0" err="1" smtClean="0"/>
              <a:t>i</a:t>
            </a:r>
            <a:r>
              <a:rPr lang="en-US" dirty="0" smtClean="0"/>
              <a:t> </a:t>
            </a:r>
            <a:r>
              <a:rPr lang="ro-RO" dirty="0" err="1" smtClean="0"/>
              <a:t>î</a:t>
            </a:r>
            <a:r>
              <a:rPr lang="en-US" dirty="0" smtClean="0"/>
              <a:t>l </a:t>
            </a:r>
            <a:r>
              <a:rPr lang="en-US" dirty="0" err="1" smtClean="0"/>
              <a:t>deschidem</a:t>
            </a:r>
            <a:r>
              <a:rPr lang="en-US" dirty="0" smtClean="0"/>
              <a:t> </a:t>
            </a:r>
            <a:r>
              <a:rPr lang="en-US" dirty="0" err="1" smtClean="0"/>
              <a:t>larg</a:t>
            </a:r>
            <a:r>
              <a:rPr lang="en-US" dirty="0" smtClean="0"/>
              <a:t> cu m</a:t>
            </a:r>
            <a:r>
              <a:rPr lang="ro-RO" dirty="0" smtClean="0"/>
              <a:t>â</a:t>
            </a:r>
            <a:r>
              <a:rPr lang="en-US" dirty="0" err="1" smtClean="0"/>
              <a:t>na</a:t>
            </a:r>
            <a:r>
              <a:rPr lang="en-US" dirty="0" smtClean="0"/>
              <a:t>, </a:t>
            </a:r>
            <a:r>
              <a:rPr lang="en-US" dirty="0" err="1" smtClean="0"/>
              <a:t>iar</a:t>
            </a:r>
            <a:r>
              <a:rPr lang="en-US" dirty="0" smtClean="0"/>
              <a:t> </a:t>
            </a:r>
            <a:r>
              <a:rPr lang="en-US" dirty="0" err="1" smtClean="0"/>
              <a:t>apoi</a:t>
            </a:r>
            <a:r>
              <a:rPr lang="en-US" dirty="0" smtClean="0"/>
              <a:t> </a:t>
            </a:r>
            <a:r>
              <a:rPr lang="ro-RO" dirty="0" smtClean="0"/>
              <a:t>î</a:t>
            </a:r>
            <a:r>
              <a:rPr lang="en-US" dirty="0" err="1" smtClean="0"/>
              <a:t>i</a:t>
            </a:r>
            <a:r>
              <a:rPr lang="en-US" dirty="0" smtClean="0"/>
              <a:t> d</a:t>
            </a:r>
            <a:r>
              <a:rPr lang="ro-RO" dirty="0" smtClean="0"/>
              <a:t>ă</a:t>
            </a:r>
            <a:r>
              <a:rPr lang="en-US" dirty="0" smtClean="0"/>
              <a:t>m </a:t>
            </a:r>
            <a:r>
              <a:rPr lang="en-US" dirty="0" err="1" smtClean="0"/>
              <a:t>drumul</a:t>
            </a:r>
            <a:r>
              <a:rPr lang="en-US" dirty="0" smtClean="0"/>
              <a:t> </a:t>
            </a:r>
            <a:r>
              <a:rPr lang="en-US" dirty="0" err="1" smtClean="0"/>
              <a:t>peste</a:t>
            </a:r>
            <a:r>
              <a:rPr lang="en-US" dirty="0" smtClean="0"/>
              <a:t> </a:t>
            </a:r>
            <a:r>
              <a:rPr lang="en-US" dirty="0" err="1" smtClean="0"/>
              <a:t>cuiele</a:t>
            </a:r>
            <a:r>
              <a:rPr lang="en-US" dirty="0" smtClean="0"/>
              <a:t> </a:t>
            </a:r>
            <a:r>
              <a:rPr lang="ro-RO" dirty="0" err="1" smtClean="0"/>
              <a:t>î</a:t>
            </a:r>
            <a:r>
              <a:rPr lang="en-US" dirty="0" err="1" smtClean="0"/>
              <a:t>nfipte</a:t>
            </a:r>
            <a:r>
              <a:rPr lang="en-US" dirty="0" smtClean="0"/>
              <a:t>. El se </a:t>
            </a:r>
            <a:r>
              <a:rPr lang="en-US" dirty="0" err="1" smtClean="0"/>
              <a:t>va</a:t>
            </a:r>
            <a:r>
              <a:rPr lang="en-US" dirty="0" smtClean="0"/>
              <a:t> </a:t>
            </a:r>
            <a:r>
              <a:rPr lang="en-US" dirty="0" err="1" smtClean="0"/>
              <a:t>mic</a:t>
            </a:r>
            <a:r>
              <a:rPr lang="ro-RO" dirty="0" smtClean="0"/>
              <a:t>ș</a:t>
            </a:r>
            <a:r>
              <a:rPr lang="en-US" dirty="0" err="1" smtClean="0"/>
              <a:t>ora</a:t>
            </a:r>
            <a:r>
              <a:rPr lang="en-US" dirty="0" smtClean="0"/>
              <a:t> </a:t>
            </a:r>
            <a:r>
              <a:rPr lang="ro-RO" dirty="0" err="1" smtClean="0"/>
              <a:t>ș</a:t>
            </a:r>
            <a:r>
              <a:rPr lang="en-US" dirty="0" err="1" smtClean="0"/>
              <a:t>i</a:t>
            </a:r>
            <a:r>
              <a:rPr lang="en-US" dirty="0" smtClean="0"/>
              <a:t> se </a:t>
            </a:r>
            <a:r>
              <a:rPr lang="en-US" dirty="0" err="1" smtClean="0"/>
              <a:t>va</a:t>
            </a:r>
            <a:r>
              <a:rPr lang="en-US" dirty="0" smtClean="0"/>
              <a:t> </a:t>
            </a:r>
            <a:r>
              <a:rPr lang="en-US" dirty="0" err="1" smtClean="0"/>
              <a:t>prinde</a:t>
            </a:r>
            <a:r>
              <a:rPr lang="en-US" dirty="0" smtClean="0"/>
              <a:t> </a:t>
            </a:r>
            <a:r>
              <a:rPr lang="ro-RO" dirty="0" smtClean="0"/>
              <a:t>î</a:t>
            </a:r>
            <a:r>
              <a:rPr lang="en-US" dirty="0" smtClean="0"/>
              <a:t>n </a:t>
            </a:r>
            <a:r>
              <a:rPr lang="en-US" dirty="0" err="1" smtClean="0"/>
              <a:t>jurul</a:t>
            </a:r>
            <a:r>
              <a:rPr lang="en-US" dirty="0" smtClean="0"/>
              <a:t> </a:t>
            </a:r>
            <a:r>
              <a:rPr lang="en-US" dirty="0" err="1" smtClean="0"/>
              <a:t>cuielor</a:t>
            </a:r>
            <a:r>
              <a:rPr lang="en-US" dirty="0" smtClean="0"/>
              <a:t> </a:t>
            </a:r>
            <a:r>
              <a:rPr lang="en-US" dirty="0" err="1" smtClean="0"/>
              <a:t>metalice</a:t>
            </a:r>
            <a:r>
              <a:rPr lang="en-US" dirty="0" smtClean="0"/>
              <a:t> </a:t>
            </a:r>
            <a:r>
              <a:rPr lang="en-US" dirty="0" err="1" smtClean="0"/>
              <a:t>exterioare</a:t>
            </a:r>
            <a:r>
              <a:rPr lang="en-US" dirty="0" smtClean="0"/>
              <a:t>.</a:t>
            </a:r>
            <a:r>
              <a:rPr lang="ro-RO" dirty="0" smtClean="0"/>
              <a:t> </a:t>
            </a:r>
            <a:endParaRPr lang="en-US" dirty="0" smtClean="0"/>
          </a:p>
        </p:txBody>
      </p:sp>
      <p:pic>
        <p:nvPicPr>
          <p:cNvPr id="5" name="Content Placeholder 4" descr="Elastic.jpg"/>
          <p:cNvPicPr>
            <a:picLocks noGrp="1" noChangeAspect="1"/>
          </p:cNvPicPr>
          <p:nvPr>
            <p:ph sz="half" idx="2"/>
          </p:nvPr>
        </p:nvPicPr>
        <p:blipFill>
          <a:blip r:embed="rId2"/>
          <a:stretch>
            <a:fillRect/>
          </a:stretch>
        </p:blipFill>
        <p:spPr>
          <a:xfrm>
            <a:off x="4953000" y="3505200"/>
            <a:ext cx="3810000" cy="2973658"/>
          </a:xfrm>
        </p:spPr>
      </p:pic>
      <p:sp>
        <p:nvSpPr>
          <p:cNvPr id="6" name="TextBox 5"/>
          <p:cNvSpPr txBox="1"/>
          <p:nvPr/>
        </p:nvSpPr>
        <p:spPr>
          <a:xfrm>
            <a:off x="762000" y="3657600"/>
            <a:ext cx="4267200" cy="1292662"/>
          </a:xfrm>
          <a:prstGeom prst="rect">
            <a:avLst/>
          </a:prstGeom>
          <a:noFill/>
        </p:spPr>
        <p:txBody>
          <a:bodyPr wrap="square" rtlCol="0">
            <a:spAutoFit/>
          </a:bodyPr>
          <a:lstStyle/>
          <a:p>
            <a:r>
              <a:rPr lang="ro-RO" sz="2600" dirty="0" smtClean="0"/>
              <a:t>Aceste segmente exterioare ale benzii elastice formează </a:t>
            </a:r>
            <a:r>
              <a:rPr lang="ro-RO" sz="2600" dirty="0"/>
              <a:t>î</a:t>
            </a:r>
            <a:r>
              <a:rPr lang="en-US" sz="2600" dirty="0" err="1" smtClean="0"/>
              <a:t>nf</a:t>
            </a:r>
            <a:r>
              <a:rPr lang="ro-RO" sz="2600" dirty="0" smtClean="0"/>
              <a:t>ă</a:t>
            </a:r>
            <a:r>
              <a:rPr lang="ro-RO" sz="2600" dirty="0"/>
              <a:t>ș</a:t>
            </a:r>
            <a:r>
              <a:rPr lang="en-US" sz="2600" dirty="0" err="1" smtClean="0"/>
              <a:t>ur</a:t>
            </a:r>
            <a:r>
              <a:rPr lang="ro-RO" sz="2600" dirty="0" smtClean="0"/>
              <a:t>ă</a:t>
            </a:r>
            <a:r>
              <a:rPr lang="en-US" sz="2600" dirty="0" err="1" smtClean="0"/>
              <a:t>toare</a:t>
            </a:r>
            <a:r>
              <a:rPr lang="ro-RO" sz="2600" dirty="0" smtClean="0"/>
              <a:t>a convexă.</a:t>
            </a:r>
            <a:endParaRPr lang="en-US" sz="2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685801"/>
            <a:ext cx="4038600" cy="5562600"/>
          </a:xfrm>
        </p:spPr>
        <p:txBody>
          <a:bodyPr>
            <a:normAutofit lnSpcReduction="10000"/>
          </a:bodyPr>
          <a:lstStyle/>
          <a:p>
            <a:pPr>
              <a:buNone/>
            </a:pPr>
            <a:r>
              <a:rPr lang="ro-RO" dirty="0" smtClean="0"/>
              <a:t>3. Căutăm următoarele puncte pe același principiu, mereu alegând punctul care formează unghiul cel mai mic în sens antiorar. Unghiul mereu este dat de dreapta formată între punctul potențial ales și punctul anterior, raportată la dreapta formată de cele două puncte anterioare.</a:t>
            </a:r>
            <a:endParaRPr lang="en-US" dirty="0"/>
          </a:p>
        </p:txBody>
      </p:sp>
      <p:pic>
        <p:nvPicPr>
          <p:cNvPr id="11266" name="Picture 2"/>
          <p:cNvPicPr>
            <a:picLocks noGrp="1" noChangeAspect="1" noChangeArrowheads="1"/>
          </p:cNvPicPr>
          <p:nvPr>
            <p:ph sz="half" idx="2"/>
          </p:nvPr>
        </p:nvPicPr>
        <p:blipFill>
          <a:blip r:embed="rId2"/>
          <a:srcRect/>
          <a:stretch>
            <a:fillRect/>
          </a:stretch>
        </p:blipFill>
        <p:spPr bwMode="auto">
          <a:xfrm>
            <a:off x="4724400" y="444758"/>
            <a:ext cx="3657600" cy="3060441"/>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4800600" y="3733800"/>
            <a:ext cx="3581400" cy="295631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457200" y="2209800"/>
            <a:ext cx="4038600" cy="4038600"/>
          </a:xfrm>
        </p:spPr>
        <p:txBody>
          <a:bodyPr/>
          <a:lstStyle/>
          <a:p>
            <a:r>
              <a:rPr lang="ro-RO" dirty="0" smtClean="0"/>
              <a:t>Procedam la fel pentru toate punctele până când ajungem la punctul din care am pornit. </a:t>
            </a:r>
            <a:endParaRPr lang="en-US" dirty="0"/>
          </a:p>
        </p:txBody>
      </p:sp>
      <p:pic>
        <p:nvPicPr>
          <p:cNvPr id="12290" name="Picture 2"/>
          <p:cNvPicPr>
            <a:picLocks noGrp="1" noChangeAspect="1" noChangeArrowheads="1"/>
          </p:cNvPicPr>
          <p:nvPr>
            <p:ph sz="half" idx="2"/>
          </p:nvPr>
        </p:nvPicPr>
        <p:blipFill>
          <a:blip r:embed="rId2"/>
          <a:srcRect/>
          <a:stretch>
            <a:fillRect/>
          </a:stretch>
        </p:blipFill>
        <p:spPr bwMode="auto">
          <a:xfrm>
            <a:off x="4572000" y="1828800"/>
            <a:ext cx="4308617" cy="390604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609600"/>
            <a:ext cx="8229600" cy="3886200"/>
          </a:xfrm>
        </p:spPr>
        <p:txBody>
          <a:bodyPr/>
          <a:lstStyle/>
          <a:p>
            <a:r>
              <a:rPr lang="en-US" dirty="0" err="1" smtClean="0"/>
              <a:t>Acum</a:t>
            </a:r>
            <a:r>
              <a:rPr lang="en-US" dirty="0" smtClean="0"/>
              <a:t>, s</a:t>
            </a:r>
            <a:r>
              <a:rPr lang="ro-RO" dirty="0" smtClean="0"/>
              <a:t>ă</a:t>
            </a:r>
            <a:r>
              <a:rPr lang="en-US" dirty="0" smtClean="0"/>
              <a:t> ne </a:t>
            </a:r>
            <a:r>
              <a:rPr lang="en-US" dirty="0" err="1" smtClean="0"/>
              <a:t>gandim</a:t>
            </a:r>
            <a:r>
              <a:rPr lang="en-US" dirty="0" smtClean="0"/>
              <a:t> ca </a:t>
            </a:r>
            <a:r>
              <a:rPr lang="en-US" dirty="0" err="1" smtClean="0"/>
              <a:t>acele</a:t>
            </a:r>
            <a:r>
              <a:rPr lang="en-US" dirty="0" smtClean="0"/>
              <a:t> cuie </a:t>
            </a:r>
            <a:r>
              <a:rPr lang="en-US" dirty="0" err="1" smtClean="0"/>
              <a:t>sunt</a:t>
            </a:r>
            <a:r>
              <a:rPr lang="en-US" dirty="0" smtClean="0"/>
              <a:t> </a:t>
            </a:r>
            <a:r>
              <a:rPr lang="en-US" dirty="0" err="1" smtClean="0"/>
              <a:t>niste</a:t>
            </a:r>
            <a:r>
              <a:rPr lang="en-US" dirty="0" smtClean="0"/>
              <a:t> </a:t>
            </a:r>
            <a:r>
              <a:rPr lang="en-US" dirty="0" err="1" smtClean="0"/>
              <a:t>puncte</a:t>
            </a:r>
            <a:r>
              <a:rPr lang="en-US" dirty="0" smtClean="0"/>
              <a:t> </a:t>
            </a:r>
            <a:r>
              <a:rPr lang="en-US" dirty="0" err="1" smtClean="0"/>
              <a:t>intr</a:t>
            </a:r>
            <a:r>
              <a:rPr lang="en-US" dirty="0" smtClean="0"/>
              <a:t>-un plan.</a:t>
            </a:r>
          </a:p>
          <a:p>
            <a:r>
              <a:rPr lang="en-US" dirty="0" smtClean="0"/>
              <a:t>Cu </a:t>
            </a:r>
            <a:r>
              <a:rPr lang="en-US" dirty="0" err="1" smtClean="0"/>
              <a:t>alte</a:t>
            </a:r>
            <a:r>
              <a:rPr lang="en-US" dirty="0" smtClean="0"/>
              <a:t> </a:t>
            </a:r>
            <a:r>
              <a:rPr lang="en-US" dirty="0" err="1" smtClean="0"/>
              <a:t>cuvinte</a:t>
            </a:r>
            <a:r>
              <a:rPr lang="en-US" dirty="0" smtClean="0"/>
              <a:t>, </a:t>
            </a:r>
            <a:r>
              <a:rPr lang="ro-RO" dirty="0" smtClean="0"/>
              <a:t>î</a:t>
            </a:r>
            <a:r>
              <a:rPr lang="en-US" dirty="0" err="1" smtClean="0"/>
              <a:t>nf</a:t>
            </a:r>
            <a:r>
              <a:rPr lang="ro-RO" dirty="0" smtClean="0"/>
              <a:t>ăș</a:t>
            </a:r>
            <a:r>
              <a:rPr lang="en-US" dirty="0" err="1" smtClean="0"/>
              <a:t>uratoare</a:t>
            </a:r>
            <a:r>
              <a:rPr lang="ro-RO" dirty="0" smtClean="0"/>
              <a:t>a</a:t>
            </a:r>
            <a:r>
              <a:rPr lang="en-US" dirty="0" smtClean="0"/>
              <a:t> convex</a:t>
            </a:r>
            <a:r>
              <a:rPr lang="ro-RO" dirty="0" smtClean="0"/>
              <a:t>ă</a:t>
            </a:r>
            <a:r>
              <a:rPr lang="en-US" dirty="0" smtClean="0"/>
              <a:t> </a:t>
            </a:r>
            <a:r>
              <a:rPr lang="en-US" dirty="0" err="1" smtClean="0"/>
              <a:t>este</a:t>
            </a:r>
            <a:r>
              <a:rPr lang="en-US" dirty="0" smtClean="0"/>
              <a:t> </a:t>
            </a:r>
            <a:r>
              <a:rPr lang="en-US" dirty="0" err="1" smtClean="0"/>
              <a:t>poligonul</a:t>
            </a:r>
            <a:r>
              <a:rPr lang="en-US" dirty="0" smtClean="0"/>
              <a:t> convex care </a:t>
            </a:r>
            <a:r>
              <a:rPr lang="en-US" dirty="0" err="1" smtClean="0"/>
              <a:t>cuprinde</a:t>
            </a:r>
            <a:r>
              <a:rPr lang="en-US" dirty="0" smtClean="0"/>
              <a:t> </a:t>
            </a:r>
            <a:r>
              <a:rPr lang="ro-RO" dirty="0" smtClean="0"/>
              <a:t>î</a:t>
            </a:r>
            <a:r>
              <a:rPr lang="en-US" dirty="0" smtClean="0"/>
              <a:t>n </a:t>
            </a:r>
            <a:r>
              <a:rPr lang="en-US" dirty="0" err="1" smtClean="0"/>
              <a:t>interiorul</a:t>
            </a:r>
            <a:r>
              <a:rPr lang="en-US" dirty="0" smtClean="0"/>
              <a:t> s</a:t>
            </a:r>
            <a:r>
              <a:rPr lang="ro-RO" dirty="0" smtClean="0"/>
              <a:t>ă</a:t>
            </a:r>
            <a:r>
              <a:rPr lang="en-US" dirty="0" smtClean="0"/>
              <a:t>u </a:t>
            </a:r>
            <a:r>
              <a:rPr lang="en-US" dirty="0" err="1" smtClean="0"/>
              <a:t>toate</a:t>
            </a:r>
            <a:r>
              <a:rPr lang="en-US" dirty="0" smtClean="0"/>
              <a:t> </a:t>
            </a:r>
            <a:r>
              <a:rPr lang="en-US" dirty="0" err="1" smtClean="0"/>
              <a:t>punctele</a:t>
            </a:r>
            <a:r>
              <a:rPr lang="en-US" dirty="0" smtClean="0"/>
              <a:t> </a:t>
            </a:r>
            <a:r>
              <a:rPr lang="ro-RO" dirty="0" err="1" smtClean="0"/>
              <a:t>ș</a:t>
            </a:r>
            <a:r>
              <a:rPr lang="en-US" dirty="0" err="1" smtClean="0"/>
              <a:t>i</a:t>
            </a:r>
            <a:r>
              <a:rPr lang="en-US" dirty="0" smtClean="0"/>
              <a:t> </a:t>
            </a:r>
            <a:r>
              <a:rPr lang="ro-RO" dirty="0" smtClean="0"/>
              <a:t>î</a:t>
            </a:r>
            <a:r>
              <a:rPr lang="en-US" dirty="0" smtClean="0"/>
              <a:t>n </a:t>
            </a:r>
            <a:r>
              <a:rPr lang="en-US" dirty="0" err="1" smtClean="0"/>
              <a:t>acel</a:t>
            </a:r>
            <a:r>
              <a:rPr lang="ro-RO" dirty="0" smtClean="0"/>
              <a:t>aș</a:t>
            </a:r>
            <a:r>
              <a:rPr lang="en-US" dirty="0" err="1" smtClean="0"/>
              <a:t>i</a:t>
            </a:r>
            <a:r>
              <a:rPr lang="en-US" dirty="0" smtClean="0"/>
              <a:t> </a:t>
            </a:r>
            <a:r>
              <a:rPr lang="en-US" dirty="0" err="1" smtClean="0"/>
              <a:t>timp</a:t>
            </a:r>
            <a:r>
              <a:rPr lang="en-US" dirty="0" smtClean="0"/>
              <a:t> are </a:t>
            </a:r>
            <a:r>
              <a:rPr lang="en-US" dirty="0" err="1" smtClean="0"/>
              <a:t>cea</a:t>
            </a:r>
            <a:r>
              <a:rPr lang="en-US" dirty="0" smtClean="0"/>
              <a:t> </a:t>
            </a:r>
            <a:r>
              <a:rPr lang="en-US" dirty="0" err="1" smtClean="0"/>
              <a:t>mai</a:t>
            </a:r>
            <a:r>
              <a:rPr lang="en-US" dirty="0" smtClean="0"/>
              <a:t> mica </a:t>
            </a:r>
            <a:r>
              <a:rPr lang="en-US" dirty="0" err="1" smtClean="0"/>
              <a:t>arie</a:t>
            </a:r>
            <a:r>
              <a:rPr lang="en-US" dirty="0" smtClean="0"/>
              <a:t>.</a:t>
            </a:r>
            <a:endParaRPr lang="en-US" dirty="0"/>
          </a:p>
        </p:txBody>
      </p:sp>
      <p:pic>
        <p:nvPicPr>
          <p:cNvPr id="3" name="Picture 2" descr="convex hull.png"/>
          <p:cNvPicPr>
            <a:picLocks noChangeAspect="1"/>
          </p:cNvPicPr>
          <p:nvPr/>
        </p:nvPicPr>
        <p:blipFill>
          <a:blip r:embed="rId2"/>
          <a:stretch>
            <a:fillRect/>
          </a:stretch>
        </p:blipFill>
        <p:spPr>
          <a:xfrm>
            <a:off x="2971800" y="3581400"/>
            <a:ext cx="3962400" cy="2993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Aplicații</a:t>
            </a:r>
            <a:endParaRPr lang="en-US" dirty="0"/>
          </a:p>
        </p:txBody>
      </p:sp>
      <p:sp>
        <p:nvSpPr>
          <p:cNvPr id="3" name="Content Placeholder 2"/>
          <p:cNvSpPr>
            <a:spLocks noGrp="1"/>
          </p:cNvSpPr>
          <p:nvPr>
            <p:ph sz="half" idx="1"/>
          </p:nvPr>
        </p:nvSpPr>
        <p:spPr>
          <a:xfrm>
            <a:off x="457200" y="1722437"/>
            <a:ext cx="8458200" cy="4525963"/>
          </a:xfrm>
        </p:spPr>
        <p:txBody>
          <a:bodyPr>
            <a:normAutofit/>
          </a:bodyPr>
          <a:lstStyle/>
          <a:p>
            <a:r>
              <a:rPr lang="ro-RO" dirty="0" smtClean="0"/>
              <a:t>În etologie (studiul comportamentelor animalelor si al oamenilor)</a:t>
            </a:r>
            <a:r>
              <a:rPr lang="en-US" dirty="0" smtClean="0"/>
              <a:t>:</a:t>
            </a:r>
            <a:r>
              <a:rPr lang="ro-RO" dirty="0" smtClean="0"/>
              <a:t> î</a:t>
            </a:r>
            <a:r>
              <a:rPr lang="en-US" dirty="0" err="1" smtClean="0"/>
              <a:t>nf</a:t>
            </a:r>
            <a:r>
              <a:rPr lang="ro-RO" dirty="0" smtClean="0"/>
              <a:t>ăș</a:t>
            </a:r>
            <a:r>
              <a:rPr lang="en-US" dirty="0" err="1" smtClean="0"/>
              <a:t>uratoare</a:t>
            </a:r>
            <a:r>
              <a:rPr lang="ro-RO" dirty="0" smtClean="0"/>
              <a:t>a convexa este folosită în estimarea razei de acțiune a unui animal pe baza punctelor în care animalul a fost observat.</a:t>
            </a:r>
          </a:p>
        </p:txBody>
      </p:sp>
      <p:sp>
        <p:nvSpPr>
          <p:cNvPr id="5" name="Content Placeholder 4"/>
          <p:cNvSpPr>
            <a:spLocks noGrp="1"/>
          </p:cNvSpPr>
          <p:nvPr>
            <p:ph sz="half" idx="2"/>
          </p:nvPr>
        </p:nvSpPr>
        <p:spPr>
          <a:xfrm>
            <a:off x="381000" y="3657600"/>
            <a:ext cx="4038600" cy="2544763"/>
          </a:xfrm>
        </p:spPr>
        <p:txBody>
          <a:bodyPr>
            <a:normAutofit/>
          </a:bodyPr>
          <a:lstStyle/>
          <a:p>
            <a:r>
              <a:rPr lang="ro-RO" dirty="0" smtClean="0"/>
              <a:t>În evitarea coliziunii. Dacă î</a:t>
            </a:r>
            <a:r>
              <a:rPr lang="en-US" dirty="0" err="1" smtClean="0"/>
              <a:t>nf</a:t>
            </a:r>
            <a:r>
              <a:rPr lang="ro-RO" dirty="0" smtClean="0"/>
              <a:t>ăș</a:t>
            </a:r>
            <a:r>
              <a:rPr lang="en-US" dirty="0" err="1" smtClean="0"/>
              <a:t>uratoare</a:t>
            </a:r>
            <a:r>
              <a:rPr lang="ro-RO" dirty="0" smtClean="0"/>
              <a:t>a convexă a unei mașini evită coliziunea cu obstacolele, la fel și mașina. </a:t>
            </a:r>
          </a:p>
          <a:p>
            <a:endParaRPr lang="en-US" dirty="0"/>
          </a:p>
        </p:txBody>
      </p:sp>
      <p:pic>
        <p:nvPicPr>
          <p:cNvPr id="4" name="Picture 3" descr="Collision avoidance.jpeg"/>
          <p:cNvPicPr>
            <a:picLocks noChangeAspect="1"/>
          </p:cNvPicPr>
          <p:nvPr/>
        </p:nvPicPr>
        <p:blipFill>
          <a:blip r:embed="rId2"/>
          <a:stretch>
            <a:fillRect/>
          </a:stretch>
        </p:blipFill>
        <p:spPr>
          <a:xfrm>
            <a:off x="4648200" y="3733800"/>
            <a:ext cx="3886200" cy="29146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997608"/>
          </a:xfrm>
        </p:spPr>
        <p:txBody>
          <a:bodyPr/>
          <a:lstStyle/>
          <a:p>
            <a:r>
              <a:rPr lang="ro-RO" dirty="0" smtClean="0"/>
              <a:t>Prelucrarea și recunoașterea imaginilor: cerințele procesării imaginilor sunt robustețea, rata mare de recunoaștere și flexibilitatea în captarea formei unui obiect dintr-o imagine. Tocmai aici se joacă rolul corpurilor convexe.</a:t>
            </a:r>
          </a:p>
          <a:p>
            <a:endParaRPr lang="en-US" dirty="0"/>
          </a:p>
        </p:txBody>
      </p:sp>
      <p:pic>
        <p:nvPicPr>
          <p:cNvPr id="4" name="Picture 3" descr="Recunoastere.png"/>
          <p:cNvPicPr>
            <a:picLocks noChangeAspect="1"/>
          </p:cNvPicPr>
          <p:nvPr/>
        </p:nvPicPr>
        <p:blipFill>
          <a:blip r:embed="rId2"/>
          <a:stretch>
            <a:fillRect/>
          </a:stretch>
        </p:blipFill>
        <p:spPr>
          <a:xfrm>
            <a:off x="228600" y="3657600"/>
            <a:ext cx="4876800" cy="2254042"/>
          </a:xfrm>
          <a:prstGeom prst="rect">
            <a:avLst/>
          </a:prstGeom>
        </p:spPr>
      </p:pic>
      <p:pic>
        <p:nvPicPr>
          <p:cNvPr id="5" name="Picture 4" descr="Recunoastere.2.png"/>
          <p:cNvPicPr>
            <a:picLocks noChangeAspect="1"/>
          </p:cNvPicPr>
          <p:nvPr/>
        </p:nvPicPr>
        <p:blipFill>
          <a:blip r:embed="rId3"/>
          <a:stretch>
            <a:fillRect/>
          </a:stretch>
        </p:blipFill>
        <p:spPr>
          <a:xfrm>
            <a:off x="5257800" y="3505200"/>
            <a:ext cx="3606800" cy="2933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Algoritmul</a:t>
            </a:r>
            <a:r>
              <a:rPr lang="en-US" b="1" dirty="0" smtClean="0"/>
              <a:t> GRAHAM SCAN</a:t>
            </a:r>
            <a:endParaRPr lang="en-US" b="1" dirty="0"/>
          </a:p>
        </p:txBody>
      </p:sp>
      <p:sp>
        <p:nvSpPr>
          <p:cNvPr id="3" name="Content Placeholder 2"/>
          <p:cNvSpPr>
            <a:spLocks noGrp="1"/>
          </p:cNvSpPr>
          <p:nvPr>
            <p:ph sz="half" idx="1"/>
          </p:nvPr>
        </p:nvSpPr>
        <p:spPr>
          <a:xfrm>
            <a:off x="457200" y="1447801"/>
            <a:ext cx="8382000" cy="4800600"/>
          </a:xfrm>
        </p:spPr>
        <p:txBody>
          <a:bodyPr>
            <a:normAutofit/>
          </a:bodyPr>
          <a:lstStyle/>
          <a:p>
            <a:pPr marL="578358" indent="-514350"/>
            <a:r>
              <a:rPr lang="en-US" sz="2400" dirty="0" smtClean="0"/>
              <a:t>Este </a:t>
            </a:r>
            <a:r>
              <a:rPr lang="en-US" sz="2400" dirty="0" err="1" smtClean="0"/>
              <a:t>unul</a:t>
            </a:r>
            <a:r>
              <a:rPr lang="en-US" sz="2400" dirty="0" smtClean="0"/>
              <a:t> </a:t>
            </a:r>
            <a:r>
              <a:rPr lang="en-US" sz="2400" dirty="0" err="1" smtClean="0"/>
              <a:t>dintre</a:t>
            </a:r>
            <a:r>
              <a:rPr lang="en-US" sz="2400" dirty="0" smtClean="0"/>
              <a:t> </a:t>
            </a:r>
            <a:r>
              <a:rPr lang="en-US" sz="2400" dirty="0" err="1" smtClean="0"/>
              <a:t>algoritmii</a:t>
            </a:r>
            <a:r>
              <a:rPr lang="en-US" sz="2400" dirty="0" smtClean="0"/>
              <a:t> </a:t>
            </a:r>
            <a:r>
              <a:rPr lang="en-US" sz="2400" dirty="0" err="1" smtClean="0"/>
              <a:t>prin</a:t>
            </a:r>
            <a:r>
              <a:rPr lang="en-US" sz="2400" dirty="0" smtClean="0"/>
              <a:t> care se </a:t>
            </a:r>
            <a:r>
              <a:rPr lang="en-US" sz="2400" dirty="0" err="1" smtClean="0"/>
              <a:t>poate</a:t>
            </a:r>
            <a:r>
              <a:rPr lang="en-US" sz="2400" dirty="0" smtClean="0"/>
              <a:t> </a:t>
            </a:r>
            <a:r>
              <a:rPr lang="en-US" sz="2400" dirty="0" err="1" smtClean="0"/>
              <a:t>determina</a:t>
            </a:r>
            <a:r>
              <a:rPr lang="en-US" sz="2400" dirty="0" smtClean="0"/>
              <a:t> </a:t>
            </a:r>
            <a:r>
              <a:rPr lang="ro-RO" sz="2400" dirty="0" smtClean="0"/>
              <a:t>înfășurătoarea convexă. Pentru acesta, trebuie să știm ce este un unghi polar.</a:t>
            </a:r>
          </a:p>
          <a:p>
            <a:pPr marL="578358" indent="-514350"/>
            <a:r>
              <a:rPr lang="ro-RO" sz="2400" dirty="0" smtClean="0"/>
              <a:t> </a:t>
            </a:r>
            <a:r>
              <a:rPr lang="en-US" sz="2400" dirty="0" err="1" smtClean="0"/>
              <a:t>Unghiul</a:t>
            </a:r>
            <a:r>
              <a:rPr lang="en-US" sz="2400" dirty="0" smtClean="0"/>
              <a:t> ∢(p0p1, Ox) f</a:t>
            </a:r>
            <a:r>
              <a:rPr lang="ro-RO" sz="2400" dirty="0" smtClean="0"/>
              <a:t>ă</a:t>
            </a:r>
            <a:r>
              <a:rPr lang="en-US" sz="2400" dirty="0" smtClean="0"/>
              <a:t>cut de </a:t>
            </a:r>
            <a:r>
              <a:rPr lang="en-US" sz="2400" dirty="0" err="1" smtClean="0"/>
              <a:t>dreapta</a:t>
            </a:r>
            <a:r>
              <a:rPr lang="en-US" sz="2400" dirty="0" smtClean="0"/>
              <a:t> p0p1 cu </a:t>
            </a:r>
            <a:r>
              <a:rPr lang="en-US" sz="2400" dirty="0" err="1" smtClean="0"/>
              <a:t>direc</a:t>
            </a:r>
            <a:r>
              <a:rPr lang="ro-RO" sz="2400" dirty="0" smtClean="0"/>
              <a:t>ț</a:t>
            </a:r>
            <a:r>
              <a:rPr lang="en-US" sz="2400" dirty="0" err="1" smtClean="0"/>
              <a:t>ia</a:t>
            </a:r>
            <a:r>
              <a:rPr lang="en-US" sz="2400" dirty="0" smtClean="0"/>
              <a:t> </a:t>
            </a:r>
            <a:r>
              <a:rPr lang="en-US" sz="2400" dirty="0" err="1" smtClean="0"/>
              <a:t>poziti</a:t>
            </a:r>
            <a:r>
              <a:rPr lang="ro-RO" sz="2400" dirty="0" smtClean="0"/>
              <a:t>vă</a:t>
            </a:r>
            <a:r>
              <a:rPr lang="en-US" sz="2400" dirty="0" smtClean="0"/>
              <a:t> a </a:t>
            </a:r>
            <a:r>
              <a:rPr lang="en-US" sz="2400" dirty="0" err="1" smtClean="0"/>
              <a:t>axei</a:t>
            </a:r>
            <a:r>
              <a:rPr lang="en-US" sz="2400" dirty="0" smtClean="0"/>
              <a:t> Ox </a:t>
            </a:r>
            <a:r>
              <a:rPr lang="en-US" sz="2400" dirty="0" err="1" smtClean="0"/>
              <a:t>poart</a:t>
            </a:r>
            <a:r>
              <a:rPr lang="ro-RO" sz="2400" dirty="0" smtClean="0"/>
              <a:t>ă</a:t>
            </a:r>
            <a:r>
              <a:rPr lang="en-US" sz="2400" dirty="0" smtClean="0"/>
              <a:t> </a:t>
            </a:r>
            <a:r>
              <a:rPr lang="en-US" sz="2400" dirty="0" err="1" smtClean="0"/>
              <a:t>denumirea</a:t>
            </a:r>
            <a:r>
              <a:rPr lang="en-US" sz="2400" dirty="0" smtClean="0"/>
              <a:t> de </a:t>
            </a:r>
            <a:r>
              <a:rPr lang="en-US" sz="2400" b="1" dirty="0" err="1" smtClean="0"/>
              <a:t>unghi</a:t>
            </a:r>
            <a:r>
              <a:rPr lang="en-US" sz="2400" b="1" dirty="0" smtClean="0"/>
              <a:t> polar</a:t>
            </a:r>
            <a:r>
              <a:rPr lang="en-US" sz="2400" dirty="0" smtClean="0"/>
              <a:t> al </a:t>
            </a:r>
            <a:r>
              <a:rPr lang="en-US" sz="2400" dirty="0" err="1" smtClean="0"/>
              <a:t>punctului</a:t>
            </a:r>
            <a:r>
              <a:rPr lang="en-US" sz="2400" dirty="0" smtClean="0"/>
              <a:t> p1 </a:t>
            </a:r>
            <a:r>
              <a:rPr lang="en-US" sz="2400" dirty="0" err="1" smtClean="0"/>
              <a:t>relativ</a:t>
            </a:r>
            <a:r>
              <a:rPr lang="en-US" sz="2400" dirty="0" smtClean="0"/>
              <a:t> la p0. De </a:t>
            </a:r>
            <a:r>
              <a:rPr lang="en-US" sz="2400" dirty="0" err="1" smtClean="0"/>
              <a:t>exemplu</a:t>
            </a:r>
            <a:r>
              <a:rPr lang="en-US" sz="2400" dirty="0" smtClean="0"/>
              <a:t>, </a:t>
            </a:r>
            <a:r>
              <a:rPr lang="en-US" sz="2400" dirty="0" err="1" smtClean="0"/>
              <a:t>punctele</a:t>
            </a:r>
            <a:r>
              <a:rPr lang="en-US" sz="2400" dirty="0" smtClean="0"/>
              <a:t> p1, p2, p3, p4, p5 ¸</a:t>
            </a:r>
            <a:r>
              <a:rPr lang="en-US" sz="2400" dirty="0" err="1" smtClean="0"/>
              <a:t>si</a:t>
            </a:r>
            <a:r>
              <a:rPr lang="en-US" sz="2400" dirty="0" smtClean="0"/>
              <a:t> p6 din </a:t>
            </a:r>
            <a:r>
              <a:rPr lang="en-US" sz="2400" dirty="0" err="1" smtClean="0"/>
              <a:t>figura</a:t>
            </a:r>
            <a:r>
              <a:rPr lang="en-US" sz="2400" dirty="0" smtClean="0"/>
              <a:t> </a:t>
            </a:r>
            <a:r>
              <a:rPr lang="en-US" sz="2400" dirty="0" err="1" smtClean="0"/>
              <a:t>urm</a:t>
            </a:r>
            <a:r>
              <a:rPr lang="ro-RO" sz="2400" dirty="0" smtClean="0"/>
              <a:t>ă</a:t>
            </a:r>
            <a:r>
              <a:rPr lang="en-US" sz="2400" dirty="0" err="1" smtClean="0"/>
              <a:t>toare</a:t>
            </a:r>
            <a:r>
              <a:rPr lang="en-US" sz="2400" dirty="0" smtClean="0"/>
              <a:t> </a:t>
            </a:r>
            <a:r>
              <a:rPr lang="en-US" sz="2400" dirty="0" err="1" smtClean="0"/>
              <a:t>sunt</a:t>
            </a:r>
            <a:r>
              <a:rPr lang="en-US" sz="2400" dirty="0" smtClean="0"/>
              <a:t> </a:t>
            </a:r>
            <a:r>
              <a:rPr lang="en-US" sz="2400" dirty="0" err="1" smtClean="0"/>
              <a:t>sortate</a:t>
            </a:r>
            <a:r>
              <a:rPr lang="en-US" sz="2400" dirty="0" smtClean="0"/>
              <a:t> dup</a:t>
            </a:r>
            <a:r>
              <a:rPr lang="ro-RO" sz="2400" dirty="0" smtClean="0"/>
              <a:t>ă</a:t>
            </a:r>
            <a:r>
              <a:rPr lang="en-US" sz="2400" dirty="0" smtClean="0"/>
              <a:t> </a:t>
            </a:r>
            <a:r>
              <a:rPr lang="en-US" sz="2400" dirty="0" err="1" smtClean="0"/>
              <a:t>unghiul</a:t>
            </a:r>
            <a:r>
              <a:rPr lang="en-US" sz="2400" dirty="0" smtClean="0"/>
              <a:t> polar </a:t>
            </a:r>
            <a:r>
              <a:rPr lang="en-US" sz="2400" dirty="0" err="1" smtClean="0"/>
              <a:t>relativ</a:t>
            </a:r>
            <a:r>
              <a:rPr lang="en-US" sz="2400" dirty="0" smtClean="0"/>
              <a:t> la v</a:t>
            </a:r>
            <a:r>
              <a:rPr lang="ro-RO" sz="2400" dirty="0" smtClean="0"/>
              <a:t>â</a:t>
            </a:r>
            <a:r>
              <a:rPr lang="en-US" sz="2400" dirty="0" err="1" smtClean="0"/>
              <a:t>rful</a:t>
            </a:r>
            <a:r>
              <a:rPr lang="en-US" sz="2400" dirty="0" smtClean="0"/>
              <a:t> p0</a:t>
            </a:r>
            <a:r>
              <a:rPr lang="ro-RO" sz="2400" dirty="0" smtClean="0"/>
              <a:t>. </a:t>
            </a:r>
          </a:p>
          <a:p>
            <a:pPr marL="578358" indent="-514350">
              <a:buNone/>
            </a:pPr>
            <a:endParaRPr lang="en-US" sz="2400" dirty="0" smtClean="0"/>
          </a:p>
          <a:p>
            <a:endParaRPr lang="ro-RO" sz="2400" dirty="0" smtClean="0"/>
          </a:p>
        </p:txBody>
      </p:sp>
      <p:pic>
        <p:nvPicPr>
          <p:cNvPr id="6" name="Content Placeholder 5" descr="unghi polar.PNG"/>
          <p:cNvPicPr>
            <a:picLocks noGrp="1" noChangeAspect="1"/>
          </p:cNvPicPr>
          <p:nvPr>
            <p:ph sz="half" idx="2"/>
          </p:nvPr>
        </p:nvPicPr>
        <p:blipFill>
          <a:blip r:embed="rId2"/>
          <a:stretch>
            <a:fillRect/>
          </a:stretch>
        </p:blipFill>
        <p:spPr>
          <a:xfrm>
            <a:off x="5715000" y="4343400"/>
            <a:ext cx="2819400" cy="23004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81001"/>
            <a:ext cx="5181600" cy="6096000"/>
          </a:xfrm>
        </p:spPr>
        <p:txBody>
          <a:bodyPr>
            <a:normAutofit/>
          </a:bodyPr>
          <a:lstStyle/>
          <a:p>
            <a:r>
              <a:rPr lang="ro-RO" dirty="0" smtClean="0"/>
              <a:t>Algoritmul Graham Scan are urmatorii pași</a:t>
            </a:r>
            <a:r>
              <a:rPr lang="en-US" dirty="0" smtClean="0"/>
              <a:t>:</a:t>
            </a:r>
          </a:p>
          <a:p>
            <a:pPr marL="578358" indent="-514350">
              <a:buFont typeface="+mj-lt"/>
              <a:buAutoNum type="arabicPeriod"/>
            </a:pPr>
            <a:r>
              <a:rPr lang="en-US" dirty="0" smtClean="0"/>
              <a:t>C</a:t>
            </a:r>
            <a:r>
              <a:rPr lang="ro-RO" dirty="0" smtClean="0"/>
              <a:t>ăutăm punctul cel mai de jos, din planul nostru de puncte, adica cel cu coordonata y cea mai mica. Dacă sunt două puncte cu aceeai coordonata y minima, alegem punctul cel mai din stânga, adica de asemenea cu coordonata x cea mai mica.</a:t>
            </a:r>
          </a:p>
          <a:p>
            <a:pPr marL="578358" indent="-514350">
              <a:buFont typeface="+mj-lt"/>
              <a:buAutoNum type="arabicPeriod"/>
            </a:pPr>
            <a:r>
              <a:rPr lang="ro-RO" dirty="0" smtClean="0"/>
              <a:t>Sortăm punctele dupa unghiul polar al fiecarui punct, relativ la punctul 0.</a:t>
            </a:r>
            <a:endParaRPr lang="en-US" dirty="0" smtClean="0"/>
          </a:p>
          <a:p>
            <a:endParaRPr lang="en-US" dirty="0"/>
          </a:p>
        </p:txBody>
      </p:sp>
      <p:pic>
        <p:nvPicPr>
          <p:cNvPr id="5" name="Content Placeholder 4" descr="1.PNG"/>
          <p:cNvPicPr>
            <a:picLocks noGrp="1" noChangeAspect="1"/>
          </p:cNvPicPr>
          <p:nvPr>
            <p:ph sz="half" idx="2"/>
          </p:nvPr>
        </p:nvPicPr>
        <p:blipFill>
          <a:blip r:embed="rId2"/>
          <a:stretch>
            <a:fillRect/>
          </a:stretch>
        </p:blipFill>
        <p:spPr>
          <a:xfrm>
            <a:off x="5562600" y="381000"/>
            <a:ext cx="3200400" cy="2523773"/>
          </a:xfrm>
          <a:prstGeom prst="rect">
            <a:avLst/>
          </a:prstGeom>
        </p:spPr>
      </p:pic>
      <p:pic>
        <p:nvPicPr>
          <p:cNvPr id="6" name="Picture 3"/>
          <p:cNvPicPr>
            <a:picLocks noChangeAspect="1" noChangeArrowheads="1"/>
          </p:cNvPicPr>
          <p:nvPr/>
        </p:nvPicPr>
        <p:blipFill>
          <a:blip r:embed="rId3"/>
          <a:srcRect/>
          <a:stretch>
            <a:fillRect/>
          </a:stretch>
        </p:blipFill>
        <p:spPr bwMode="auto">
          <a:xfrm>
            <a:off x="5460137" y="3124200"/>
            <a:ext cx="3379063" cy="3200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81001"/>
            <a:ext cx="8458200" cy="2666999"/>
          </a:xfrm>
        </p:spPr>
        <p:txBody>
          <a:bodyPr>
            <a:normAutofit/>
          </a:bodyPr>
          <a:lstStyle/>
          <a:p>
            <a:pPr marL="578358" indent="-514350">
              <a:buNone/>
            </a:pPr>
            <a:r>
              <a:rPr lang="ro-RO" sz="2400" dirty="0" smtClean="0"/>
              <a:t>3. Ne punem în stivă punctele pe rând, însă doar dacă punctele formează o rotire în sens antiorar față de dreapta determinată de cele două puncte anterioare.  Dacă observăm ca punctul așezat in stivă face apoi o rotire în sens orar spre punctul urmator, punctul din care a început rotirea in sens orar trebuie eliminat din stivă. </a:t>
            </a:r>
          </a:p>
        </p:txBody>
      </p:sp>
      <p:sp>
        <p:nvSpPr>
          <p:cNvPr id="10" name="Content Placeholder 9"/>
          <p:cNvSpPr>
            <a:spLocks noGrp="1"/>
          </p:cNvSpPr>
          <p:nvPr>
            <p:ph sz="half" idx="2"/>
          </p:nvPr>
        </p:nvSpPr>
        <p:spPr>
          <a:xfrm>
            <a:off x="457200" y="2971800"/>
            <a:ext cx="4038600" cy="3352800"/>
          </a:xfrm>
        </p:spPr>
        <p:txBody>
          <a:bodyPr>
            <a:normAutofit/>
          </a:bodyPr>
          <a:lstStyle/>
          <a:p>
            <a:pPr marL="578358" indent="-514350"/>
            <a:r>
              <a:rPr lang="ro-RO" sz="2400" dirty="0" smtClean="0"/>
              <a:t>Începem prin a pune primele două puncte in stivă fără să ne gândim la rotație. </a:t>
            </a:r>
          </a:p>
          <a:p>
            <a:pPr marL="578358" indent="-514350"/>
            <a:r>
              <a:rPr lang="ro-RO" sz="2400" dirty="0" smtClean="0"/>
              <a:t>Punem si punctul doi deoarece face o rotire în sens antiorar. </a:t>
            </a:r>
          </a:p>
        </p:txBody>
      </p:sp>
      <p:pic>
        <p:nvPicPr>
          <p:cNvPr id="8" name="Picture 7" descr="2.PNG"/>
          <p:cNvPicPr>
            <a:picLocks noChangeAspect="1"/>
          </p:cNvPicPr>
          <p:nvPr/>
        </p:nvPicPr>
        <p:blipFill>
          <a:blip r:embed="rId2"/>
          <a:stretch>
            <a:fillRect/>
          </a:stretch>
        </p:blipFill>
        <p:spPr>
          <a:xfrm>
            <a:off x="4396266" y="2965366"/>
            <a:ext cx="3452334" cy="3206834"/>
          </a:xfrm>
          <a:prstGeom prst="rect">
            <a:avLst/>
          </a:prstGeom>
        </p:spPr>
      </p:pic>
      <p:pic>
        <p:nvPicPr>
          <p:cNvPr id="1029" name="Picture 5"/>
          <p:cNvPicPr>
            <a:picLocks noChangeAspect="1" noChangeArrowheads="1"/>
          </p:cNvPicPr>
          <p:nvPr/>
        </p:nvPicPr>
        <p:blipFill>
          <a:blip r:embed="rId3"/>
          <a:srcRect/>
          <a:stretch>
            <a:fillRect/>
          </a:stretch>
        </p:blipFill>
        <p:spPr bwMode="auto">
          <a:xfrm>
            <a:off x="8096250" y="3733800"/>
            <a:ext cx="819150" cy="239077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4572000" cy="6248400"/>
          </a:xfrm>
        </p:spPr>
        <p:txBody>
          <a:bodyPr/>
          <a:lstStyle/>
          <a:p>
            <a:r>
              <a:rPr lang="ro-RO" dirty="0" smtClean="0"/>
              <a:t>Continuăm să adăugam puncte în stivă până când găsim un punct care face rotație in sens orar. Adăugăm punctul 3. </a:t>
            </a:r>
          </a:p>
          <a:p>
            <a:r>
              <a:rPr lang="ro-RO" dirty="0" smtClean="0"/>
              <a:t>Urmează să adăugăm punctul 4, dar observam ca face o rotire in sens orar, iar in acest caz trebuie să eliminam din stivă punctul 3. </a:t>
            </a:r>
          </a:p>
          <a:p>
            <a:endParaRPr lang="ro-RO" dirty="0" smtClean="0"/>
          </a:p>
        </p:txBody>
      </p:sp>
      <p:pic>
        <p:nvPicPr>
          <p:cNvPr id="7" name="Picture 3"/>
          <p:cNvPicPr>
            <a:picLocks noChangeAspect="1" noChangeArrowheads="1"/>
          </p:cNvPicPr>
          <p:nvPr/>
        </p:nvPicPr>
        <p:blipFill>
          <a:blip r:embed="rId2"/>
          <a:srcRect/>
          <a:stretch>
            <a:fillRect/>
          </a:stretch>
        </p:blipFill>
        <p:spPr bwMode="auto">
          <a:xfrm>
            <a:off x="4876800" y="228600"/>
            <a:ext cx="3060700" cy="3154987"/>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8153400" y="1019175"/>
            <a:ext cx="723900" cy="2333625"/>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4843463" y="3505200"/>
            <a:ext cx="3081337" cy="3232754"/>
          </a:xfrm>
          <a:prstGeom prst="rect">
            <a:avLst/>
          </a:prstGeom>
          <a:noFill/>
          <a:ln w="9525">
            <a:noFill/>
            <a:miter lim="800000"/>
            <a:headEnd/>
            <a:tailEnd/>
          </a:ln>
          <a:effectLst/>
        </p:spPr>
      </p:pic>
      <p:pic>
        <p:nvPicPr>
          <p:cNvPr id="2054" name="Picture 6"/>
          <p:cNvPicPr>
            <a:picLocks noChangeAspect="1" noChangeArrowheads="1"/>
          </p:cNvPicPr>
          <p:nvPr/>
        </p:nvPicPr>
        <p:blipFill>
          <a:blip r:embed="rId5"/>
          <a:srcRect/>
          <a:stretch>
            <a:fillRect/>
          </a:stretch>
        </p:blipFill>
        <p:spPr bwMode="auto">
          <a:xfrm>
            <a:off x="8153400" y="4343400"/>
            <a:ext cx="752475" cy="234315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825</TotalTime>
  <Words>1058</Words>
  <Application>Microsoft Office PowerPoint</Application>
  <PresentationFormat>On-screen Show (4:3)</PresentationFormat>
  <Paragraphs>58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Verve</vt:lpstr>
      <vt:lpstr>Învelitoarea convexă a unei familii finite de puncte</vt:lpstr>
      <vt:lpstr>Ce este înfășurătoarea convexă? </vt:lpstr>
      <vt:lpstr>Slide 3</vt:lpstr>
      <vt:lpstr>Aplicații</vt:lpstr>
      <vt:lpstr>Slide 5</vt:lpstr>
      <vt:lpstr>Algoritmul GRAHAM SCAN</vt:lpstr>
      <vt:lpstr>Slide 7</vt:lpstr>
      <vt:lpstr>Slide 8</vt:lpstr>
      <vt:lpstr>Slide 9</vt:lpstr>
      <vt:lpstr>Slide 10</vt:lpstr>
      <vt:lpstr>Slide 11</vt:lpstr>
      <vt:lpstr>Slide 12</vt:lpstr>
      <vt:lpstr>Slide 13</vt:lpstr>
      <vt:lpstr>Stabilirea naturii unei rotații</vt:lpstr>
      <vt:lpstr>Slide 15</vt:lpstr>
      <vt:lpstr>Slide 16</vt:lpstr>
      <vt:lpstr>Slide 17</vt:lpstr>
      <vt:lpstr>Algoritmul lui Jarvis March</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Învelitoarea convexă a unei familii finite de puncte</dc:title>
  <dc:creator>Paula</dc:creator>
  <cp:lastModifiedBy>Paula</cp:lastModifiedBy>
  <cp:revision>39</cp:revision>
  <dcterms:created xsi:type="dcterms:W3CDTF">2021-03-27T14:28:37Z</dcterms:created>
  <dcterms:modified xsi:type="dcterms:W3CDTF">2021-03-28T16:36:24Z</dcterms:modified>
</cp:coreProperties>
</file>